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77" r:id="rId4"/>
    <p:sldId id="276" r:id="rId5"/>
    <p:sldId id="278" r:id="rId6"/>
    <p:sldId id="270" r:id="rId7"/>
    <p:sldId id="271" r:id="rId8"/>
    <p:sldId id="272" r:id="rId9"/>
    <p:sldId id="273" r:id="rId10"/>
    <p:sldId id="274" r:id="rId11"/>
    <p:sldId id="259" r:id="rId12"/>
    <p:sldId id="275" r:id="rId13"/>
    <p:sldId id="279" r:id="rId14"/>
    <p:sldId id="280" r:id="rId15"/>
    <p:sldId id="281" r:id="rId16"/>
    <p:sldId id="282" r:id="rId17"/>
    <p:sldId id="283" r:id="rId18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576" autoAdjust="0"/>
  </p:normalViewPr>
  <p:slideViewPr>
    <p:cSldViewPr>
      <p:cViewPr varScale="1">
        <p:scale>
          <a:sx n="87" d="100"/>
          <a:sy n="87" d="100"/>
        </p:scale>
        <p:origin x="-146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pl-PL" smtClean="0"/>
              <a:t>Kliknij, aby edytować styl wzorca podtytułu</a:t>
            </a:r>
            <a:endParaRPr kumimoji="0" lang="en-US"/>
          </a:p>
        </p:txBody>
      </p: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pl-PL" smtClean="0"/>
              <a:t>Kliknij, aby edytować style wzorca tekstu</a:t>
            </a:r>
          </a:p>
          <a:p>
            <a:pPr lvl="1" eaLnBrk="1" latinLnBrk="0" hangingPunct="1"/>
            <a:r>
              <a:rPr lang="pl-PL" smtClean="0"/>
              <a:t>Drugi poziom</a:t>
            </a:r>
          </a:p>
          <a:p>
            <a:pPr lvl="2" eaLnBrk="1" latinLnBrk="0" hangingPunct="1"/>
            <a:r>
              <a:rPr lang="pl-PL" smtClean="0"/>
              <a:t>Trzeci poziom</a:t>
            </a:r>
          </a:p>
          <a:p>
            <a:pPr lvl="3" eaLnBrk="1" latinLnBrk="0" hangingPunct="1"/>
            <a:r>
              <a:rPr lang="pl-PL" smtClean="0"/>
              <a:t>Czwarty poziom</a:t>
            </a:r>
          </a:p>
          <a:p>
            <a:pPr lvl="4" eaLnBrk="1" latinLnBrk="0" hangingPunct="1"/>
            <a:r>
              <a:rPr lang="pl-PL" smtClean="0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rostokąt ze ściętym i zaokrąglonym rogi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Trójkąt prostokątny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pl-PL" dirty="0" smtClean="0"/>
              <a:t>Kliknij ikonę, aby dodać obraz</a:t>
            </a:r>
            <a:endParaRPr kumimoji="0" lang="en-US" dirty="0"/>
          </a:p>
        </p:txBody>
      </p:sp>
      <p:sp>
        <p:nvSpPr>
          <p:cNvPr id="10" name="Dowolny kształt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Dowolny kształt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owolny kształt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pl-PL" smtClean="0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 smtClean="0"/>
              <a:t>Kliknij, aby edytować style wzorca tekstu</a:t>
            </a:r>
          </a:p>
          <a:p>
            <a:pPr lvl="1" eaLnBrk="1" latinLnBrk="0" hangingPunct="1"/>
            <a:r>
              <a:rPr kumimoji="0" lang="pl-PL" smtClean="0"/>
              <a:t>Drugi poziom</a:t>
            </a:r>
          </a:p>
          <a:p>
            <a:pPr lvl="2" eaLnBrk="1" latinLnBrk="0" hangingPunct="1"/>
            <a:r>
              <a:rPr kumimoji="0" lang="pl-PL" smtClean="0"/>
              <a:t>Trzeci poziom</a:t>
            </a:r>
          </a:p>
          <a:p>
            <a:pPr lvl="3" eaLnBrk="1" latinLnBrk="0" hangingPunct="1"/>
            <a:r>
              <a:rPr kumimoji="0" lang="pl-PL" smtClean="0"/>
              <a:t>Czwarty poziom</a:t>
            </a:r>
          </a:p>
          <a:p>
            <a:pPr lvl="4" eaLnBrk="1" latinLnBrk="0" hangingPunct="1"/>
            <a:r>
              <a:rPr kumimoji="0" lang="pl-PL" smtClean="0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78CFCFF-913E-4E6E-A687-15D26EA494CB}" type="datetimeFigureOut">
              <a:rPr lang="pl-PL" smtClean="0"/>
              <a:pPr/>
              <a:t>2013-06-10</a:t>
            </a:fld>
            <a:endParaRPr lang="pl-PL" dirty="0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pl-PL" dirty="0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92AD204A-113A-4EF8-9D55-C75DB5D2D697}" type="slidenum">
              <a:rPr lang="pl-PL" smtClean="0"/>
              <a:pPr/>
              <a:t>‹#›</a:t>
            </a:fld>
            <a:endParaRPr lang="pl-PL" dirty="0"/>
          </a:p>
        </p:txBody>
      </p:sp>
      <p:grpSp>
        <p:nvGrpSpPr>
          <p:cNvPr id="2" name="Grup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Dowolny kształt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  <p:sp>
          <p:nvSpPr>
            <p:cNvPr id="13" name="Dowolny kształt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 dirty="0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1028" name="Picture 4" descr="http://www.mice.pl/pliki/obiekty/kuracyjny/galeria/a_front_kuracyjny_gdynia_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70" y="71462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ole tekstowe 5"/>
          <p:cNvSpPr txBox="1"/>
          <p:nvPr/>
        </p:nvSpPr>
        <p:spPr>
          <a:xfrm>
            <a:off x="1214414" y="4143380"/>
            <a:ext cx="659737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3200" b="1" dirty="0" smtClean="0">
                <a:latin typeface="Angsana New" pitchFamily="18" charset="-34"/>
                <a:cs typeface="Angsana New" pitchFamily="18" charset="-34"/>
              </a:rPr>
              <a:t>CENTRUM REHABILITACJI </a:t>
            </a:r>
          </a:p>
          <a:p>
            <a:pPr algn="ctr"/>
            <a:r>
              <a:rPr lang="pl-PL" sz="3200" b="1" dirty="0" smtClean="0">
                <a:latin typeface="Angsana New" pitchFamily="18" charset="-34"/>
                <a:cs typeface="Angsana New" pitchFamily="18" charset="-34"/>
              </a:rPr>
              <a:t>I</a:t>
            </a:r>
          </a:p>
          <a:p>
            <a:pPr algn="ctr"/>
            <a:r>
              <a:rPr lang="pl-PL" sz="3200" b="1" dirty="0" smtClean="0">
                <a:latin typeface="Angsana New" pitchFamily="18" charset="-34"/>
                <a:cs typeface="Angsana New" pitchFamily="18" charset="-34"/>
              </a:rPr>
              <a:t> ODNOWY BIOLOGICZNEJ</a:t>
            </a:r>
          </a:p>
          <a:p>
            <a:pPr algn="ctr"/>
            <a:r>
              <a:rPr lang="pl-PL" sz="3200" b="1" dirty="0" smtClean="0">
                <a:latin typeface="Angsana New" pitchFamily="18" charset="-34"/>
                <a:cs typeface="Angsana New" pitchFamily="18" charset="-34"/>
              </a:rPr>
              <a:t>SP. Z O.O.</a:t>
            </a:r>
          </a:p>
          <a:p>
            <a:pPr algn="ctr"/>
            <a:endParaRPr lang="pl-PL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pl-PL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pl-PL" sz="3200" b="1" dirty="0" smtClean="0">
              <a:latin typeface="Angsana New" pitchFamily="18" charset="-34"/>
              <a:cs typeface="Angsana New" pitchFamily="18" charset="-34"/>
            </a:endParaRPr>
          </a:p>
          <a:p>
            <a:pPr algn="ctr"/>
            <a:endParaRPr lang="pl-PL" sz="3200" b="1" dirty="0">
              <a:latin typeface="Angsana New" pitchFamily="18" charset="-34"/>
              <a:cs typeface="Angsana New" pitchFamily="18" charset="-34"/>
            </a:endParaRPr>
          </a:p>
        </p:txBody>
      </p:sp>
      <p:sp>
        <p:nvSpPr>
          <p:cNvPr id="7" name="pole tekstowe 6"/>
          <p:cNvSpPr txBox="1"/>
          <p:nvPr/>
        </p:nvSpPr>
        <p:spPr>
          <a:xfrm>
            <a:off x="7072330" y="6027027"/>
            <a:ext cx="185738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b="1" dirty="0" smtClean="0">
                <a:latin typeface="Angsana New" pitchFamily="18" charset="-34"/>
                <a:cs typeface="Angsana New" pitchFamily="18" charset="-34"/>
              </a:rPr>
              <a:t>GDYNIA</a:t>
            </a:r>
            <a:r>
              <a:rPr lang="pl-PL" sz="2400" b="1" dirty="0" smtClean="0">
                <a:latin typeface="Angsana New" pitchFamily="18" charset="-34"/>
                <a:cs typeface="Angsana New" pitchFamily="18" charset="-34"/>
              </a:rPr>
              <a:t> </a:t>
            </a:r>
            <a:r>
              <a:rPr lang="pl-PL" sz="2000" b="1" dirty="0" smtClean="0">
                <a:latin typeface="Angsana New" pitchFamily="18" charset="-34"/>
                <a:cs typeface="Angsana New" pitchFamily="18" charset="-34"/>
              </a:rPr>
              <a:t>11.06.2013</a:t>
            </a:r>
            <a:endParaRPr lang="pl-PL" sz="2000" b="1" dirty="0">
              <a:latin typeface="Angsana New" pitchFamily="18" charset="-34"/>
              <a:cs typeface="Angsana New" pitchFamily="18" charset="-34"/>
            </a:endParaRPr>
          </a:p>
        </p:txBody>
      </p:sp>
      <p:pic>
        <p:nvPicPr>
          <p:cNvPr id="13314" name="Picture 2" descr="http://aaawesele.pl/photos/1101l.jpg"/>
          <p:cNvPicPr>
            <a:picLocks noChangeAspect="1" noChangeArrowheads="1"/>
          </p:cNvPicPr>
          <p:nvPr/>
        </p:nvPicPr>
        <p:blipFill>
          <a:blip r:embed="rId3" cstate="print">
            <a:lum contrast="-10000"/>
          </a:blip>
          <a:srcRect/>
          <a:stretch>
            <a:fillRect/>
          </a:stretch>
        </p:blipFill>
        <p:spPr bwMode="auto">
          <a:xfrm>
            <a:off x="285720" y="4572008"/>
            <a:ext cx="1529654" cy="216615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6" name="Picture 4" descr="http://www.hotelkuracyjny.pl/tl_files/images/britannica-steakhouse-logo.png"/>
          <p:cNvPicPr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9C3A5">
                <a:tint val="50000"/>
                <a:satMod val="180000"/>
              </a:srgbClr>
            </a:duotone>
          </a:blip>
          <a:srcRect/>
          <a:stretch>
            <a:fillRect/>
          </a:stretch>
        </p:blipFill>
        <p:spPr bwMode="auto">
          <a:xfrm>
            <a:off x="6786578" y="214290"/>
            <a:ext cx="2139830" cy="1942033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116632"/>
            <a:ext cx="1741463" cy="117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857628"/>
            <a:ext cx="8358246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+mj-lt"/>
              </a:rPr>
              <a:t>Nasz INSTYTUT SPA &amp; WELLNESS proponuje szeroki wachlarz masaży leczniczych i relaksacyjnych:</a:t>
            </a:r>
          </a:p>
          <a:p>
            <a:r>
              <a:rPr lang="pl-PL" sz="2000" dirty="0" smtClean="0">
                <a:latin typeface="+mj-lt"/>
              </a:rPr>
              <a:t>- Masaż klasyczny </a:t>
            </a:r>
          </a:p>
          <a:p>
            <a:r>
              <a:rPr lang="pl-PL" sz="2000" dirty="0" smtClean="0">
                <a:latin typeface="+mj-lt"/>
              </a:rPr>
              <a:t>- Masaż relaksacyjny</a:t>
            </a:r>
          </a:p>
          <a:p>
            <a:r>
              <a:rPr lang="pl-PL" sz="2000" dirty="0" smtClean="0">
                <a:latin typeface="+mj-lt"/>
              </a:rPr>
              <a:t>- Masaż </a:t>
            </a:r>
            <a:r>
              <a:rPr lang="pl-PL" sz="2000" dirty="0" err="1" smtClean="0">
                <a:latin typeface="+mj-lt"/>
              </a:rPr>
              <a:t>antycelulitowy</a:t>
            </a:r>
            <a:endParaRPr lang="pl-PL" sz="2000" dirty="0" smtClean="0">
              <a:latin typeface="+mj-lt"/>
            </a:endParaRPr>
          </a:p>
          <a:p>
            <a:r>
              <a:rPr lang="pl-PL" sz="2000" dirty="0" smtClean="0">
                <a:latin typeface="+mj-lt"/>
              </a:rPr>
              <a:t>- Masaż gorącymi kamieniami</a:t>
            </a:r>
          </a:p>
          <a:p>
            <a:r>
              <a:rPr lang="pl-PL" sz="2000" dirty="0" smtClean="0">
                <a:latin typeface="+mj-lt"/>
              </a:rPr>
              <a:t>- Masaż „</a:t>
            </a:r>
            <a:r>
              <a:rPr lang="pl-PL" sz="2000" dirty="0" err="1" smtClean="0">
                <a:latin typeface="+mj-lt"/>
              </a:rPr>
              <a:t>Lomi-lomi</a:t>
            </a:r>
            <a:r>
              <a:rPr lang="pl-PL" sz="2000" dirty="0" smtClean="0">
                <a:latin typeface="+mj-lt"/>
              </a:rPr>
              <a:t>”</a:t>
            </a:r>
          </a:p>
          <a:p>
            <a:r>
              <a:rPr lang="pl-PL" sz="2000" dirty="0" smtClean="0">
                <a:latin typeface="+mj-lt"/>
              </a:rPr>
              <a:t>- Masaż gorącymi stemplami </a:t>
            </a:r>
            <a:r>
              <a:rPr lang="pl-PL" sz="2000" dirty="0" err="1" smtClean="0">
                <a:latin typeface="+mj-lt"/>
              </a:rPr>
              <a:t>Pantal</a:t>
            </a:r>
            <a:r>
              <a:rPr lang="pl-PL" sz="2000" dirty="0" smtClean="0">
                <a:latin typeface="+mj-lt"/>
              </a:rPr>
              <a:t> </a:t>
            </a:r>
            <a:r>
              <a:rPr lang="pl-PL" sz="2000" dirty="0" err="1" smtClean="0">
                <a:latin typeface="+mj-lt"/>
              </a:rPr>
              <a:t>Luar</a:t>
            </a:r>
            <a:endParaRPr lang="pl-PL" sz="2000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357166"/>
            <a:ext cx="77153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latin typeface="+mj-lt"/>
              </a:rPr>
              <a:t>MASAŻE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428992" y="1071546"/>
            <a:ext cx="54293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b="1" dirty="0" smtClean="0">
                <a:latin typeface="+mj-lt"/>
              </a:rPr>
              <a:t>Masaż</a:t>
            </a:r>
            <a:r>
              <a:rPr lang="pl-PL" sz="2000" dirty="0" smtClean="0">
                <a:latin typeface="+mj-lt"/>
              </a:rPr>
              <a:t> jest jedną z najstarszych dziedzin wiedzy lekarskiej. Wywodzi się z Indii i Chin i niewątpliwie, bardzo przyczynia się do poprawy psychofizycznej sprawności człowieka. Znajduje on zastosowanie w profilaktyce a także w leczeniu i rehabilitacji chorób z zakresu ortopedii, neurologii, ginekologii, pediatrii i chorób wewnętrznych.</a:t>
            </a:r>
            <a:endParaRPr lang="pl-PL" sz="2000" dirty="0">
              <a:latin typeface="+mj-lt"/>
            </a:endParaRPr>
          </a:p>
        </p:txBody>
      </p:sp>
      <p:pic>
        <p:nvPicPr>
          <p:cNvPr id="30722" name="Picture 2" descr="http://spa.kuracjusz24.pl/wp-content/uploads/2011/12/spa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6" y="4071942"/>
            <a:ext cx="3857607" cy="257173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2" y="1214422"/>
            <a:ext cx="3214710" cy="22756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ole tekstowe 3"/>
          <p:cNvSpPr txBox="1"/>
          <p:nvPr/>
        </p:nvSpPr>
        <p:spPr>
          <a:xfrm>
            <a:off x="467544" y="332656"/>
            <a:ext cx="63367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4000" dirty="0" smtClean="0">
                <a:latin typeface="+mj-lt"/>
              </a:rPr>
              <a:t>KURACYJNY W PRAKTYCE.</a:t>
            </a:r>
            <a:endParaRPr lang="pl-PL" sz="4000" dirty="0">
              <a:latin typeface="+mj-lt"/>
            </a:endParaRPr>
          </a:p>
        </p:txBody>
      </p:sp>
      <p:sp>
        <p:nvSpPr>
          <p:cNvPr id="6" name="pole tekstowe 5"/>
          <p:cNvSpPr txBox="1"/>
          <p:nvPr/>
        </p:nvSpPr>
        <p:spPr>
          <a:xfrm>
            <a:off x="214282" y="1340769"/>
            <a:ext cx="8462174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000" dirty="0" smtClean="0"/>
              <a:t>Wszelkie zabiegi i rehabilitacja poprzedzana jest konsultacją lekarską. Każdy pacjent ma pewność, iż plan zabiegowy został indywidualnie dopasowany do potrzeb i oczekiwań pacjenta.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Obecnie współpracujemy z :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r>
              <a:rPr lang="pl-PL" sz="2000" dirty="0" smtClean="0"/>
              <a:t>Dr Walery Kołomycki- specjalista rehabilitacji</a:t>
            </a:r>
          </a:p>
          <a:p>
            <a:endParaRPr lang="pl-PL" sz="2000" dirty="0"/>
          </a:p>
          <a:p>
            <a:r>
              <a:rPr lang="pl-PL" sz="2000" dirty="0" smtClean="0"/>
              <a:t>Dr Anna Dzięgiel – rehabilitacja medyczna</a:t>
            </a:r>
          </a:p>
          <a:p>
            <a:endParaRPr lang="pl-PL" sz="2000" dirty="0"/>
          </a:p>
          <a:p>
            <a:r>
              <a:rPr lang="pl-PL" sz="2000" dirty="0" smtClean="0"/>
              <a:t>Dr Elżbieta Szymczak – psycholog, psychoterapeuta</a:t>
            </a:r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5" name="Picture 4" descr="http://luxspa.eu/userfiles/objects/pakiety/133845566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6512" y="4500570"/>
            <a:ext cx="2424269" cy="18182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rostokąt 3"/>
          <p:cNvSpPr/>
          <p:nvPr/>
        </p:nvSpPr>
        <p:spPr>
          <a:xfrm>
            <a:off x="357158" y="500042"/>
            <a:ext cx="33153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 smtClean="0">
                <a:latin typeface="+mj-lt"/>
              </a:rPr>
              <a:t>REHABILITACJA</a:t>
            </a:r>
            <a:endParaRPr lang="pl-PL" sz="40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357158" y="1142984"/>
            <a:ext cx="85725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Najwyższej klasy specjaliści rehabilitacji, nowoczesny sprzęt, najnowsze techniki i metody rehabilitacji gwarantują bardzo wysoki poziom wykonywanych zabiegów i pożądany efekt terapeutyczny. </a:t>
            </a:r>
            <a:endParaRPr lang="pl-PL" sz="2000" dirty="0"/>
          </a:p>
        </p:txBody>
      </p:sp>
      <p:sp>
        <p:nvSpPr>
          <p:cNvPr id="6" name="Prostokąt 5"/>
          <p:cNvSpPr/>
          <p:nvPr/>
        </p:nvSpPr>
        <p:spPr>
          <a:xfrm>
            <a:off x="357158" y="2214554"/>
            <a:ext cx="5643602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Przeprowadzamy rehabilitację:</a:t>
            </a:r>
          </a:p>
          <a:p>
            <a:r>
              <a:rPr lang="pl-PL" sz="2000" dirty="0" smtClean="0"/>
              <a:t>-ortopedyczną, </a:t>
            </a:r>
          </a:p>
          <a:p>
            <a:r>
              <a:rPr lang="pl-PL" sz="2000" dirty="0" smtClean="0"/>
              <a:t>-ginekologiczną, </a:t>
            </a:r>
          </a:p>
          <a:p>
            <a:r>
              <a:rPr lang="pl-PL" sz="2000" dirty="0" smtClean="0"/>
              <a:t>-dla pacjentów z bólami kręgosłupa, </a:t>
            </a:r>
          </a:p>
          <a:p>
            <a:r>
              <a:rPr lang="pl-PL" sz="2000" dirty="0" smtClean="0"/>
              <a:t>-dla pacjentów z chorobą zwyrodnieniową stawów, </a:t>
            </a:r>
          </a:p>
          <a:p>
            <a:r>
              <a:rPr lang="pl-PL" sz="2000" dirty="0" smtClean="0"/>
              <a:t>-dla dzieci z wadami postawy (</a:t>
            </a:r>
            <a:r>
              <a:rPr lang="pl-PL" sz="2000" dirty="0" err="1" smtClean="0"/>
              <a:t>skozlioza</a:t>
            </a:r>
            <a:r>
              <a:rPr lang="pl-PL" sz="2000" dirty="0" smtClean="0"/>
              <a:t> i inne). </a:t>
            </a:r>
            <a:endParaRPr lang="pl-PL" sz="2000" dirty="0"/>
          </a:p>
        </p:txBody>
      </p:sp>
      <p:sp>
        <p:nvSpPr>
          <p:cNvPr id="9" name="Prostokąt 8"/>
          <p:cNvSpPr/>
          <p:nvPr/>
        </p:nvSpPr>
        <p:spPr>
          <a:xfrm>
            <a:off x="357158" y="4786322"/>
            <a:ext cx="771530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Centrum Rehabilitacji i Odnowy Biologicznej pomożemy odzyskać równowagę ogólnego stanu fizycznego i psychicznego, przy pomocy ćwiczeń relaksacyjno-ruchowych i szerokiej gamy zabiegów odnowy biologicznej, co wpływa na zmianę Państwa samopoczucia.</a:t>
            </a:r>
            <a:endParaRPr lang="pl-PL" sz="2000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rostokąt 4"/>
          <p:cNvSpPr/>
          <p:nvPr/>
        </p:nvSpPr>
        <p:spPr>
          <a:xfrm>
            <a:off x="285720" y="428604"/>
            <a:ext cx="8143932" cy="11387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3200" b="1" dirty="0" smtClean="0">
              <a:latin typeface="+mj-lt"/>
            </a:endParaRPr>
          </a:p>
          <a:p>
            <a:r>
              <a:rPr lang="pl-PL" sz="3600" b="1" dirty="0" smtClean="0">
                <a:latin typeface="+mj-lt"/>
              </a:rPr>
              <a:t>Strategie promocji i reklamy: </a:t>
            </a:r>
            <a:endParaRPr lang="pl-PL" sz="36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500034" y="1214422"/>
            <a:ext cx="6286528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000" dirty="0" smtClean="0">
              <a:latin typeface="+mj-lt"/>
            </a:endParaRPr>
          </a:p>
          <a:p>
            <a:endParaRPr lang="pl-PL" sz="2000" dirty="0" smtClean="0">
              <a:latin typeface="+mj-lt"/>
            </a:endParaRP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pozyskiwanie nowych Klientów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aktywny marketing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</a:t>
            </a:r>
            <a:r>
              <a:rPr lang="pl-PL" sz="2800" dirty="0" err="1" smtClean="0">
                <a:latin typeface="+mj-lt"/>
              </a:rPr>
              <a:t>eventy</a:t>
            </a:r>
            <a:r>
              <a:rPr lang="pl-PL" sz="2800" dirty="0" smtClean="0">
                <a:latin typeface="+mj-lt"/>
              </a:rPr>
              <a:t> dla Gości i Klientów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akcje promocyjne i rabatowe </a:t>
            </a:r>
          </a:p>
          <a:p>
            <a:pPr>
              <a:buFont typeface="Arial" pitchFamily="34" charset="0"/>
              <a:buChar char="•"/>
            </a:pPr>
            <a:r>
              <a:rPr lang="pl-PL" sz="2800" dirty="0" smtClean="0">
                <a:latin typeface="+mj-lt"/>
              </a:rPr>
              <a:t> obecność w mediach </a:t>
            </a:r>
            <a:endParaRPr lang="pl-PL" sz="2800" dirty="0">
              <a:latin typeface="+mj-lt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785794"/>
            <a:ext cx="878684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000" dirty="0" smtClean="0">
                <a:latin typeface="+mj-lt"/>
              </a:rPr>
              <a:t>Hotel Kuracyjny*** w mediach </a:t>
            </a:r>
            <a:endParaRPr lang="pl-PL" sz="4000" dirty="0">
              <a:latin typeface="+mj-lt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2976" y="1714488"/>
            <a:ext cx="6200775" cy="440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0" y="428604"/>
            <a:ext cx="4886317" cy="622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pole tekstowe 2"/>
          <p:cNvSpPr txBox="1"/>
          <p:nvPr/>
        </p:nvSpPr>
        <p:spPr>
          <a:xfrm>
            <a:off x="5929322" y="1857364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dirty="0" smtClean="0"/>
              <a:t>Magazyn Claudia</a:t>
            </a:r>
            <a:endParaRPr lang="pl-PL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857232"/>
            <a:ext cx="8463746" cy="5420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://www.h-o-t-e-l.pl/hotel/images/hotele/19/log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43808" y="2708920"/>
            <a:ext cx="2814964" cy="2379002"/>
          </a:xfrm>
          <a:prstGeom prst="rect">
            <a:avLst/>
          </a:prstGeom>
          <a:noFill/>
        </p:spPr>
      </p:pic>
      <p:sp>
        <p:nvSpPr>
          <p:cNvPr id="2" name="pole tekstowe 1"/>
          <p:cNvSpPr txBox="1"/>
          <p:nvPr/>
        </p:nvSpPr>
        <p:spPr>
          <a:xfrm>
            <a:off x="1763688" y="764704"/>
            <a:ext cx="507209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4400" dirty="0" smtClean="0"/>
              <a:t>Dziękujemy za uwagę.</a:t>
            </a:r>
            <a:endParaRPr lang="pl-PL" sz="4400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867630"/>
            <a:ext cx="9144000" cy="9903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00">
              <a:schemeClr val="bg1">
                <a:alpha val="19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/>
          <p:cNvSpPr/>
          <p:nvPr/>
        </p:nvSpPr>
        <p:spPr>
          <a:xfrm>
            <a:off x="571472" y="4929198"/>
            <a:ext cx="712879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sz="2400" dirty="0" smtClean="0"/>
          </a:p>
          <a:p>
            <a:endParaRPr lang="pl-PL" sz="2400" dirty="0"/>
          </a:p>
        </p:txBody>
      </p:sp>
      <p:pic>
        <p:nvPicPr>
          <p:cNvPr id="12290" name="Picture 2" descr="http://www.tuwesele.net/foto/195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80" y="2357430"/>
            <a:ext cx="3641852" cy="20002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/>
          <p:nvPr/>
        </p:nvSpPr>
        <p:spPr>
          <a:xfrm>
            <a:off x="357158" y="171448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Nowoczesny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kameralny</a:t>
            </a:r>
            <a:r>
              <a:rPr lang="en-US" sz="2400" dirty="0" smtClean="0"/>
              <a:t> hotel </a:t>
            </a:r>
            <a:r>
              <a:rPr lang="en-US" sz="2400" dirty="0" err="1" smtClean="0"/>
              <a:t>dysponuje</a:t>
            </a:r>
            <a:r>
              <a:rPr lang="en-US" sz="2400" dirty="0" smtClean="0"/>
              <a:t> 27</a:t>
            </a:r>
            <a:r>
              <a:rPr lang="pl-PL" sz="2400" dirty="0" smtClean="0"/>
              <a:t> </a:t>
            </a:r>
            <a:r>
              <a:rPr lang="en-US" sz="2400" dirty="0" err="1" smtClean="0"/>
              <a:t>komfortowymi</a:t>
            </a:r>
            <a:r>
              <a:rPr lang="en-US" sz="2400" dirty="0" smtClean="0"/>
              <a:t> </a:t>
            </a:r>
            <a:r>
              <a:rPr lang="en-US" sz="2400" dirty="0" err="1" smtClean="0"/>
              <a:t>pokojami</a:t>
            </a:r>
            <a:r>
              <a:rPr lang="pl-PL" sz="2400" dirty="0" smtClean="0"/>
              <a:t>.</a:t>
            </a:r>
            <a:endParaRPr lang="en-US" sz="2400" dirty="0" smtClean="0"/>
          </a:p>
        </p:txBody>
      </p:sp>
      <p:sp>
        <p:nvSpPr>
          <p:cNvPr id="9" name="Prostokąt 8"/>
          <p:cNvSpPr/>
          <p:nvPr/>
        </p:nvSpPr>
        <p:spPr>
          <a:xfrm>
            <a:off x="0" y="0"/>
            <a:ext cx="864399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800" dirty="0" smtClean="0">
                <a:latin typeface="+mj-lt"/>
              </a:rPr>
              <a:t>HOTEL </a:t>
            </a:r>
            <a:r>
              <a:rPr lang="pl-PL" sz="4800" b="1" dirty="0" smtClean="0">
                <a:latin typeface="+mj-lt"/>
              </a:rPr>
              <a:t> </a:t>
            </a:r>
            <a:r>
              <a:rPr lang="en-US" sz="4800" dirty="0" smtClean="0">
                <a:latin typeface="+mj-lt"/>
              </a:rPr>
              <a:t>KURACYJNY</a:t>
            </a:r>
            <a:r>
              <a:rPr lang="en-US" sz="5400" b="1" dirty="0" smtClean="0"/>
              <a:t> *** </a:t>
            </a:r>
            <a:r>
              <a:rPr lang="pl-PL" sz="5400" b="1" dirty="0" smtClean="0"/>
              <a:t>  </a:t>
            </a:r>
            <a:endParaRPr lang="pl-PL" sz="5400" b="1" dirty="0" smtClean="0"/>
          </a:p>
          <a:p>
            <a:r>
              <a:rPr lang="en-US" sz="5400" dirty="0" smtClean="0"/>
              <a:t>Gdynia</a:t>
            </a:r>
            <a:endParaRPr lang="pl-PL" sz="5400" dirty="0"/>
          </a:p>
        </p:txBody>
      </p:sp>
      <p:sp>
        <p:nvSpPr>
          <p:cNvPr id="10" name="Prostokąt 9"/>
          <p:cNvSpPr/>
          <p:nvPr/>
        </p:nvSpPr>
        <p:spPr>
          <a:xfrm>
            <a:off x="428596" y="5286388"/>
            <a:ext cx="842968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Cały </a:t>
            </a:r>
            <a:r>
              <a:rPr lang="en-US" sz="2400" dirty="0" err="1" smtClean="0"/>
              <a:t>obiekt</a:t>
            </a:r>
            <a:r>
              <a:rPr lang="en-US" sz="2400" dirty="0" smtClean="0"/>
              <a:t> </a:t>
            </a:r>
            <a:r>
              <a:rPr lang="en-US" sz="2400" dirty="0" err="1" smtClean="0"/>
              <a:t>przystosowany</a:t>
            </a:r>
            <a:r>
              <a:rPr lang="en-US" sz="2400" dirty="0" smtClean="0"/>
              <a:t> jest </a:t>
            </a:r>
            <a:r>
              <a:rPr lang="en-US" sz="2400" dirty="0" err="1" smtClean="0"/>
              <a:t>dla</a:t>
            </a:r>
            <a:r>
              <a:rPr lang="en-US" sz="2400" dirty="0" smtClean="0"/>
              <a:t> </a:t>
            </a:r>
            <a:r>
              <a:rPr lang="en-US" sz="2400" dirty="0" err="1" smtClean="0"/>
              <a:t>potrzeb</a:t>
            </a:r>
            <a:r>
              <a:rPr lang="en-US" sz="2400" dirty="0" smtClean="0"/>
              <a:t> </a:t>
            </a:r>
            <a:r>
              <a:rPr lang="en-US" sz="2400" dirty="0" err="1" smtClean="0"/>
              <a:t>osób</a:t>
            </a:r>
            <a:r>
              <a:rPr lang="en-US" sz="2400" dirty="0" smtClean="0"/>
              <a:t> niepełnosprawnych.</a:t>
            </a:r>
            <a:endParaRPr lang="pl-PL" sz="2400" dirty="0"/>
          </a:p>
        </p:txBody>
      </p:sp>
      <p:sp>
        <p:nvSpPr>
          <p:cNvPr id="12" name="Prostokąt 11"/>
          <p:cNvSpPr/>
          <p:nvPr/>
        </p:nvSpPr>
        <p:spPr>
          <a:xfrm>
            <a:off x="214282" y="2857496"/>
            <a:ext cx="757242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  </a:t>
            </a:r>
            <a:r>
              <a:rPr lang="en-US" sz="2400" dirty="0" smtClean="0"/>
              <a:t>Hotel </a:t>
            </a:r>
            <a:r>
              <a:rPr lang="en-US" sz="2400" dirty="0" err="1" smtClean="0"/>
              <a:t>oferuje</a:t>
            </a:r>
            <a:r>
              <a:rPr lang="en-US" sz="2400" dirty="0" smtClean="0"/>
              <a:t>:</a:t>
            </a:r>
          </a:p>
          <a:p>
            <a:r>
              <a:rPr lang="pl-PL" sz="2400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 err="1" smtClean="0"/>
              <a:t>Restauracja</a:t>
            </a:r>
            <a:r>
              <a:rPr lang="en-US" sz="2400" dirty="0" smtClean="0"/>
              <a:t> Britannica </a:t>
            </a:r>
            <a:r>
              <a:rPr lang="pl-PL" sz="2400" dirty="0" smtClean="0"/>
              <a:t>S</a:t>
            </a:r>
            <a:r>
              <a:rPr lang="en-US" sz="2400" dirty="0" err="1" smtClean="0"/>
              <a:t>teakhouse</a:t>
            </a:r>
            <a:endParaRPr lang="en-US" sz="2400" dirty="0" smtClean="0"/>
          </a:p>
          <a:p>
            <a:r>
              <a:rPr lang="pl-PL" sz="2400" dirty="0" smtClean="0"/>
              <a:t>   </a:t>
            </a:r>
            <a:r>
              <a:rPr lang="en-US" sz="2400" dirty="0" smtClean="0"/>
              <a:t>- Centrum </a:t>
            </a:r>
            <a:r>
              <a:rPr lang="en-US" sz="2400" dirty="0" err="1" smtClean="0"/>
              <a:t>konferencyjne</a:t>
            </a:r>
            <a:r>
              <a:rPr lang="en-US" sz="2400" dirty="0" smtClean="0"/>
              <a:t>.</a:t>
            </a:r>
          </a:p>
          <a:p>
            <a:r>
              <a:rPr lang="pl-PL" sz="2400" dirty="0" smtClean="0"/>
              <a:t>   </a:t>
            </a:r>
            <a:r>
              <a:rPr lang="en-US" sz="2400" dirty="0" smtClean="0"/>
              <a:t>- </a:t>
            </a:r>
            <a:r>
              <a:rPr lang="en-US" sz="2400" dirty="0" err="1" smtClean="0"/>
              <a:t>Instytut</a:t>
            </a:r>
            <a:r>
              <a:rPr lang="en-US" sz="2400" dirty="0" smtClean="0"/>
              <a:t> SPA &amp; Wellness Venice</a:t>
            </a:r>
          </a:p>
          <a:p>
            <a:r>
              <a:rPr lang="pl-PL" sz="2400" dirty="0" smtClean="0"/>
              <a:t>   </a:t>
            </a:r>
            <a:r>
              <a:rPr lang="en-US" sz="2400" dirty="0" smtClean="0"/>
              <a:t>- Centrum </a:t>
            </a:r>
            <a:r>
              <a:rPr lang="en-US" sz="2400" dirty="0" err="1" smtClean="0"/>
              <a:t>Rehabilitacji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Odnowy</a:t>
            </a:r>
            <a:r>
              <a:rPr lang="en-US" sz="2400" dirty="0" smtClean="0"/>
              <a:t> </a:t>
            </a:r>
            <a:r>
              <a:rPr lang="en-US" sz="2400" dirty="0" err="1" smtClean="0"/>
              <a:t>Biologicznej</a:t>
            </a:r>
            <a:endParaRPr lang="en-US" sz="2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14282" y="357166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+mj-lt"/>
              </a:rPr>
              <a:t>Hotel Kuracyjny*** oferuje: </a:t>
            </a:r>
            <a:endParaRPr lang="pl-PL" sz="3200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1000108"/>
            <a:ext cx="4572000" cy="132343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sz="2000" dirty="0" smtClean="0">
                <a:latin typeface="+mj-lt"/>
              </a:rPr>
              <a:t>- turnusy rehabilitacyjne </a:t>
            </a:r>
          </a:p>
          <a:p>
            <a:r>
              <a:rPr lang="pl-PL" sz="2000" dirty="0" smtClean="0">
                <a:latin typeface="+mj-lt"/>
              </a:rPr>
              <a:t>- pobyty SPA </a:t>
            </a:r>
          </a:p>
          <a:p>
            <a:r>
              <a:rPr lang="pl-PL" sz="2000" dirty="0" smtClean="0">
                <a:latin typeface="+mj-lt"/>
              </a:rPr>
              <a:t>- pobyty dla Gości indywidualnych </a:t>
            </a:r>
          </a:p>
          <a:p>
            <a:r>
              <a:rPr lang="pl-PL" sz="2000" dirty="0" smtClean="0">
                <a:latin typeface="+mj-lt"/>
              </a:rPr>
              <a:t>- pobyty konferencyjne dla Grup </a:t>
            </a:r>
            <a:endParaRPr lang="pl-PL" sz="2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285720" y="2357430"/>
            <a:ext cx="835824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+mj-lt"/>
              </a:rPr>
              <a:t>Hotel Kuracyjny*** oferuje komplementarne usługi kierowane do:</a:t>
            </a:r>
            <a:endParaRPr lang="pl-PL" sz="32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28596" y="3571876"/>
            <a:ext cx="6929486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>
                <a:latin typeface="+mj-lt"/>
              </a:rPr>
              <a:t>- Gości biznesowych</a:t>
            </a:r>
          </a:p>
          <a:p>
            <a:r>
              <a:rPr lang="pl-PL" sz="2000" dirty="0" smtClean="0">
                <a:latin typeface="+mj-lt"/>
              </a:rPr>
              <a:t>- Gości indywidualnych (pobyty SPA, pobyty biznesowe)</a:t>
            </a:r>
          </a:p>
          <a:p>
            <a:r>
              <a:rPr lang="pl-PL" sz="2000" dirty="0" smtClean="0">
                <a:latin typeface="+mj-lt"/>
              </a:rPr>
              <a:t>- Pacjentów Centrum Rehabilitacji i Odnowy Biologicznej</a:t>
            </a:r>
            <a:endParaRPr lang="pl-PL" sz="2000" dirty="0">
              <a:latin typeface="+mj-lt"/>
            </a:endParaRPr>
          </a:p>
        </p:txBody>
      </p:sp>
      <p:sp>
        <p:nvSpPr>
          <p:cNvPr id="6" name="Prostokąt 5"/>
          <p:cNvSpPr/>
          <p:nvPr/>
        </p:nvSpPr>
        <p:spPr>
          <a:xfrm>
            <a:off x="285720" y="4714884"/>
            <a:ext cx="857256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>
                <a:latin typeface="+mj-lt"/>
              </a:rPr>
              <a:t>Hotel Kuracyjny*** zapewnia:</a:t>
            </a:r>
            <a:endParaRPr lang="pl-PL" sz="3200" dirty="0">
              <a:latin typeface="+mj-lt"/>
            </a:endParaRPr>
          </a:p>
        </p:txBody>
      </p:sp>
      <p:sp>
        <p:nvSpPr>
          <p:cNvPr id="7" name="Prostokąt 6"/>
          <p:cNvSpPr/>
          <p:nvPr/>
        </p:nvSpPr>
        <p:spPr>
          <a:xfrm>
            <a:off x="357158" y="5357826"/>
            <a:ext cx="507206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dirty="0" smtClean="0"/>
              <a:t> </a:t>
            </a:r>
            <a:r>
              <a:rPr lang="pl-PL" sz="2000" dirty="0" smtClean="0">
                <a:latin typeface="+mj-lt"/>
              </a:rPr>
              <a:t>- rehabilitację ambulatoryjną </a:t>
            </a:r>
          </a:p>
          <a:p>
            <a:r>
              <a:rPr lang="pl-PL" sz="2000" dirty="0" smtClean="0">
                <a:latin typeface="+mj-lt"/>
              </a:rPr>
              <a:t> - rehabilitację stacjonarną </a:t>
            </a:r>
            <a:endParaRPr lang="pl-PL" sz="2000" dirty="0">
              <a:latin typeface="+mj-lt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785794"/>
            <a:ext cx="8001056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Centrum jest jednym z niewielu w Województwie Pomorskim i Polsce Północnej prywatnym ośrodkiem świadczącym usługi w zakresie rehabilitacji medycznej i odnowy biologicznej. </a:t>
            </a:r>
            <a:endParaRPr lang="pl-PL" sz="2800" dirty="0"/>
          </a:p>
        </p:txBody>
      </p:sp>
      <p:sp>
        <p:nvSpPr>
          <p:cNvPr id="3" name="Prostokąt 2"/>
          <p:cNvSpPr/>
          <p:nvPr/>
        </p:nvSpPr>
        <p:spPr>
          <a:xfrm>
            <a:off x="285720" y="3286124"/>
            <a:ext cx="8715436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800" dirty="0" smtClean="0"/>
              <a:t>Centrum współpracuje z najbardziej strategicznymi Podmiotami leczniczymi świadczącymi usługi w dziedzinie medycyny i ubezpieczeń zdrowotnych  w Polsce.</a:t>
            </a:r>
          </a:p>
          <a:p>
            <a:r>
              <a:rPr lang="pl-PL" sz="2000" dirty="0" smtClean="0"/>
              <a:t> </a:t>
            </a:r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  <a:p>
            <a:endParaRPr lang="pl-PL" sz="2000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42" y="4643446"/>
            <a:ext cx="3267075" cy="1943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500034" y="714356"/>
            <a:ext cx="8643966" cy="58785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b="1" dirty="0" smtClean="0"/>
              <a:t>Centrum pozyskuje Pacjentów/ Gości Hotelu poprzez:</a:t>
            </a:r>
          </a:p>
          <a:p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  strategicznych Partnerów w dziedzinie ubezpieczeń zdrowotnych</a:t>
            </a:r>
          </a:p>
          <a:p>
            <a:r>
              <a:rPr lang="pl-PL" sz="2400" dirty="0" smtClean="0"/>
              <a:t> </a:t>
            </a:r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  operatorów medycznych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  podmioty lecznicze kierujące Pacjentów na rehabilitację 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  korzystanie z portali oferujących rezerwacje takich jak: </a:t>
            </a:r>
            <a:r>
              <a:rPr lang="pl-PL" sz="2400" dirty="0" err="1" smtClean="0"/>
              <a:t>booking.com</a:t>
            </a:r>
            <a:r>
              <a:rPr lang="pl-PL" sz="2400" dirty="0" smtClean="0"/>
              <a:t>, etc </a:t>
            </a:r>
          </a:p>
          <a:p>
            <a:pPr>
              <a:buFont typeface="Arial" pitchFamily="34" charset="0"/>
              <a:buChar char="•"/>
            </a:pPr>
            <a:endParaRPr lang="pl-PL" sz="2400" dirty="0" smtClean="0"/>
          </a:p>
          <a:p>
            <a:pPr>
              <a:buFont typeface="Arial" pitchFamily="34" charset="0"/>
              <a:buChar char="•"/>
            </a:pPr>
            <a:r>
              <a:rPr lang="pl-PL" sz="2400" dirty="0" smtClean="0"/>
              <a:t>  prywatne Osoby - Goście polscy i zagraniczni dokonujący rezerwacji indywidualnych.</a:t>
            </a:r>
            <a:endParaRPr lang="pl-PL" sz="2400" dirty="0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0" y="548680"/>
            <a:ext cx="885828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>
                <a:latin typeface="+mj-lt"/>
              </a:rPr>
              <a:t>BRITANNICA STEAK HOUSE ZATOKA STEKÓW</a:t>
            </a:r>
            <a:endParaRPr lang="pl-PL" sz="3200" dirty="0">
              <a:latin typeface="+mj-lt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357158" y="128586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Restauracja</a:t>
            </a:r>
            <a:r>
              <a:rPr lang="en-US" sz="2400" dirty="0" smtClean="0"/>
              <a:t> Britannica w </a:t>
            </a:r>
            <a:r>
              <a:rPr lang="en-US" sz="2400" dirty="0" err="1" smtClean="0"/>
              <a:t>Gdyni</a:t>
            </a:r>
            <a:r>
              <a:rPr lang="en-US" sz="2400" dirty="0" smtClean="0"/>
              <a:t> </a:t>
            </a:r>
            <a:r>
              <a:rPr lang="en-US" sz="2400" dirty="0" err="1" smtClean="0"/>
              <a:t>powstała</a:t>
            </a:r>
            <a:r>
              <a:rPr lang="en-US" sz="2400" dirty="0" smtClean="0"/>
              <a:t> z </a:t>
            </a:r>
            <a:r>
              <a:rPr lang="en-US" sz="2400" dirty="0" err="1" smtClean="0"/>
              <a:t>pasji</a:t>
            </a:r>
            <a:r>
              <a:rPr lang="pl-PL" sz="2400" dirty="0" smtClean="0"/>
              <a:t>,</a:t>
            </a:r>
            <a:r>
              <a:rPr lang="en-US" sz="2400" dirty="0" smtClean="0"/>
              <a:t> </a:t>
            </a:r>
            <a:r>
              <a:rPr lang="en-US" sz="2400" dirty="0" err="1" smtClean="0"/>
              <a:t>dążenia</a:t>
            </a:r>
            <a:r>
              <a:rPr lang="en-US" sz="2400" dirty="0" smtClean="0"/>
              <a:t> do </a:t>
            </a:r>
            <a:r>
              <a:rPr lang="en-US" sz="2400" dirty="0" err="1" smtClean="0"/>
              <a:t>odkrycia</a:t>
            </a:r>
            <a:r>
              <a:rPr lang="en-US" sz="2400" dirty="0" smtClean="0"/>
              <a:t> </a:t>
            </a:r>
            <a:r>
              <a:rPr lang="en-US" sz="2400" dirty="0" err="1" smtClean="0"/>
              <a:t>idealnych</a:t>
            </a:r>
            <a:r>
              <a:rPr lang="en-US" sz="2400" dirty="0" smtClean="0"/>
              <a:t> </a:t>
            </a:r>
            <a:r>
              <a:rPr lang="en-US" sz="2400" dirty="0" err="1" smtClean="0"/>
              <a:t>kreacji</a:t>
            </a:r>
            <a:r>
              <a:rPr lang="en-US" sz="2400" dirty="0" smtClean="0"/>
              <a:t> </a:t>
            </a:r>
            <a:r>
              <a:rPr lang="en-US" sz="2400" dirty="0" err="1" smtClean="0"/>
              <a:t>kulinarnych</a:t>
            </a:r>
            <a:r>
              <a:rPr lang="en-US" sz="2400" dirty="0" smtClean="0"/>
              <a:t>, </a:t>
            </a:r>
            <a:r>
              <a:rPr lang="en-US" sz="2400" dirty="0" err="1" smtClean="0"/>
              <a:t>zamiłowania</a:t>
            </a:r>
            <a:r>
              <a:rPr lang="en-US" sz="2400" dirty="0" smtClean="0"/>
              <a:t> do </a:t>
            </a:r>
            <a:r>
              <a:rPr lang="en-US" sz="2400" dirty="0" err="1" smtClean="0"/>
              <a:t>szlachetnych</a:t>
            </a:r>
            <a:r>
              <a:rPr lang="en-US" sz="2400" dirty="0" smtClean="0"/>
              <a:t> </a:t>
            </a:r>
            <a:r>
              <a:rPr lang="en-US" sz="2400" dirty="0" err="1" smtClean="0"/>
              <a:t>trunków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miłości</a:t>
            </a:r>
            <a:r>
              <a:rPr lang="en-US" sz="2400" dirty="0" smtClean="0"/>
              <a:t> do </a:t>
            </a:r>
            <a:r>
              <a:rPr lang="en-US" sz="2400" dirty="0" err="1" smtClean="0"/>
              <a:t>morza</a:t>
            </a:r>
            <a:r>
              <a:rPr lang="en-US" sz="2400" dirty="0" smtClean="0"/>
              <a:t>.</a:t>
            </a:r>
            <a:endParaRPr lang="pl-PL" sz="2400" dirty="0"/>
          </a:p>
        </p:txBody>
      </p:sp>
      <p:sp>
        <p:nvSpPr>
          <p:cNvPr id="4" name="Prostokąt 3"/>
          <p:cNvSpPr/>
          <p:nvPr/>
        </p:nvSpPr>
        <p:spPr>
          <a:xfrm>
            <a:off x="4572000" y="3786190"/>
            <a:ext cx="435771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/>
              <a:t>Britannica Steak House to </a:t>
            </a:r>
            <a:r>
              <a:rPr lang="en-US" sz="2400" dirty="0" err="1" smtClean="0"/>
              <a:t>pierwsza</a:t>
            </a:r>
            <a:r>
              <a:rPr lang="en-US" sz="2400" dirty="0" smtClean="0"/>
              <a:t> w </a:t>
            </a:r>
            <a:r>
              <a:rPr lang="en-US" sz="2400" dirty="0" err="1" smtClean="0"/>
              <a:t>Trójmieście</a:t>
            </a:r>
            <a:r>
              <a:rPr lang="en-US" sz="2400" dirty="0" smtClean="0"/>
              <a:t> </a:t>
            </a:r>
            <a:r>
              <a:rPr lang="en-US" sz="2400" dirty="0" err="1" smtClean="0"/>
              <a:t>Restauracja</a:t>
            </a:r>
            <a:r>
              <a:rPr lang="en-US" sz="2400" dirty="0" smtClean="0"/>
              <a:t> </a:t>
            </a:r>
            <a:r>
              <a:rPr lang="en-US" sz="2400" dirty="0" err="1" smtClean="0"/>
              <a:t>serwująca</a:t>
            </a:r>
            <a:r>
              <a:rPr lang="en-US" sz="2400" dirty="0" smtClean="0"/>
              <a:t> </a:t>
            </a:r>
            <a:r>
              <a:rPr lang="en-US" sz="2400" dirty="0" err="1" smtClean="0"/>
              <a:t>wyśmienite</a:t>
            </a:r>
            <a:r>
              <a:rPr lang="en-US" sz="2400" dirty="0" smtClean="0"/>
              <a:t> </a:t>
            </a:r>
            <a:r>
              <a:rPr lang="en-US" sz="2400" dirty="0" err="1" smtClean="0"/>
              <a:t>steki</a:t>
            </a:r>
            <a:r>
              <a:rPr lang="en-US" sz="2400" dirty="0" smtClean="0"/>
              <a:t> </a:t>
            </a:r>
            <a:r>
              <a:rPr lang="en-US" sz="2400" dirty="0" err="1" smtClean="0"/>
              <a:t>i</a:t>
            </a:r>
            <a:r>
              <a:rPr lang="en-US" sz="2400" dirty="0" smtClean="0"/>
              <a:t> </a:t>
            </a:r>
            <a:r>
              <a:rPr lang="en-US" sz="2400" dirty="0" err="1" smtClean="0"/>
              <a:t>urzekające</a:t>
            </a:r>
            <a:r>
              <a:rPr lang="en-US" sz="2400" dirty="0" smtClean="0"/>
              <a:t> </a:t>
            </a:r>
            <a:r>
              <a:rPr lang="en-US" sz="2400" dirty="0" err="1" smtClean="0"/>
              <a:t>połączenia</a:t>
            </a:r>
            <a:r>
              <a:rPr lang="en-US" sz="2400" dirty="0" smtClean="0"/>
              <a:t> </a:t>
            </a:r>
            <a:r>
              <a:rPr lang="en-US" sz="2400" dirty="0" err="1" smtClean="0"/>
              <a:t>smaków</a:t>
            </a:r>
            <a:r>
              <a:rPr lang="en-US" sz="2400" dirty="0" smtClean="0"/>
              <a:t> </a:t>
            </a:r>
            <a:r>
              <a:rPr lang="en-US" sz="2400" dirty="0" err="1" smtClean="0"/>
              <a:t>podane</a:t>
            </a:r>
            <a:r>
              <a:rPr lang="en-US" sz="2400" dirty="0" smtClean="0"/>
              <a:t> w </a:t>
            </a:r>
            <a:r>
              <a:rPr lang="en-US" sz="2400" dirty="0" err="1" smtClean="0"/>
              <a:t>najwyższej</a:t>
            </a:r>
            <a:r>
              <a:rPr lang="en-US" sz="2400" dirty="0" smtClean="0"/>
              <a:t> </a:t>
            </a:r>
            <a:r>
              <a:rPr lang="en-US" sz="2400" dirty="0" err="1" smtClean="0"/>
              <a:t>jakości</a:t>
            </a:r>
            <a:r>
              <a:rPr lang="en-US" sz="2400" dirty="0" smtClean="0"/>
              <a:t> </a:t>
            </a:r>
            <a:r>
              <a:rPr lang="en-US" sz="2400" dirty="0" err="1" smtClean="0"/>
              <a:t>potrawach</a:t>
            </a:r>
            <a:r>
              <a:rPr lang="en-US" sz="2400" dirty="0" smtClean="0"/>
              <a:t>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500034" y="6143644"/>
            <a:ext cx="72866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/>
              <a:t>Dziś</a:t>
            </a:r>
            <a:r>
              <a:rPr lang="en-US" sz="2400" dirty="0" smtClean="0"/>
              <a:t> </a:t>
            </a:r>
            <a:r>
              <a:rPr lang="en-US" sz="2400" dirty="0" err="1" smtClean="0"/>
              <a:t>naszą</a:t>
            </a:r>
            <a:r>
              <a:rPr lang="en-US" sz="2400" dirty="0" smtClean="0"/>
              <a:t> </a:t>
            </a:r>
            <a:r>
              <a:rPr lang="en-US" sz="2400" dirty="0" err="1" smtClean="0"/>
              <a:t>pasją</a:t>
            </a:r>
            <a:r>
              <a:rPr lang="en-US" sz="2400" dirty="0" smtClean="0"/>
              <a:t> </a:t>
            </a:r>
            <a:r>
              <a:rPr lang="en-US" sz="2400" dirty="0" err="1" smtClean="0"/>
              <a:t>chcemy</a:t>
            </a:r>
            <a:r>
              <a:rPr lang="en-US" sz="2400" dirty="0" smtClean="0"/>
              <a:t> </a:t>
            </a:r>
            <a:r>
              <a:rPr lang="en-US" sz="2400" dirty="0" err="1" smtClean="0"/>
              <a:t>podzielić</a:t>
            </a:r>
            <a:r>
              <a:rPr lang="en-US" sz="2400" dirty="0" smtClean="0"/>
              <a:t> </a:t>
            </a:r>
            <a:r>
              <a:rPr lang="en-US" sz="2400" dirty="0" err="1" smtClean="0"/>
              <a:t>się</a:t>
            </a:r>
            <a:r>
              <a:rPr lang="en-US" sz="2400" dirty="0" smtClean="0"/>
              <a:t> z </a:t>
            </a:r>
            <a:r>
              <a:rPr lang="en-US" sz="2400" dirty="0" err="1" smtClean="0"/>
              <a:t>Państwem</a:t>
            </a:r>
            <a:r>
              <a:rPr lang="pl-PL" sz="2400" dirty="0" smtClean="0"/>
              <a:t>.</a:t>
            </a:r>
            <a:endParaRPr lang="pl-PL" sz="2400" dirty="0"/>
          </a:p>
        </p:txBody>
      </p:sp>
      <p:sp>
        <p:nvSpPr>
          <p:cNvPr id="26626" name="AutoShape 2" descr="CID:%7b619A329A-87F0-4E0E-865F-D8F77CA80893%7d/BILBOARD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6628" name="AutoShape 4" descr="CID:%7b619A329A-87F0-4E0E-865F-D8F77CA80893%7d/BILBOARD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3857628"/>
            <a:ext cx="4071966" cy="21573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663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1214422"/>
            <a:ext cx="3642784" cy="2422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2" name="Picture 4" descr="http://3.bp.blogspot.com/_xxNldzXgH4Y/TRs1dAlJIBI/AAAAAAAAAMU/Ihx_244FaOs/s1600/hotel%2Bkuracyjny%2Bsala%2Bkonferencyjn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3357562"/>
            <a:ext cx="3000396" cy="207170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Prostokąt 5"/>
          <p:cNvSpPr/>
          <p:nvPr/>
        </p:nvSpPr>
        <p:spPr>
          <a:xfrm>
            <a:off x="285720" y="1214422"/>
            <a:ext cx="4929222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Organizujemy imprezy okolicznościowe: Przyjęcia Weselne, Obiady Ślubne, Imieniny, Urodziny, Chrzciny, a także śniadania, obiady i kolacje biznesowe oraz spotkania dla firm.</a:t>
            </a:r>
            <a:r>
              <a:rPr lang="pl-PL" sz="2400" dirty="0" smtClean="0">
                <a:latin typeface="+mj-lt"/>
              </a:rPr>
              <a:t/>
            </a:r>
            <a:br>
              <a:rPr lang="pl-PL" sz="2400" dirty="0" smtClean="0">
                <a:latin typeface="+mj-lt"/>
              </a:rPr>
            </a:br>
            <a:endParaRPr lang="pl-PL" sz="2400" dirty="0">
              <a:latin typeface="+mj-lt"/>
            </a:endParaRPr>
          </a:p>
        </p:txBody>
      </p:sp>
      <p:pic>
        <p:nvPicPr>
          <p:cNvPr id="27655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1000108"/>
            <a:ext cx="3087808" cy="20296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7657" name="AutoShape 9" descr="CID:%7bFBAA7EA3-33CC-437B-BB0A-8D604D074EAB%7d/Sala%20konferencyjna%20-%20ustawienie%20U-2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7659" name="AutoShape 11" descr="CID:%7bFBAA7EA3-33CC-437B-BB0A-8D604D074EAB%7d/Sala%20konferencyjna%20-%20ustawienie%20U-2.jpg"/>
          <p:cNvSpPr>
            <a:spLocks noChangeAspect="1" noChangeArrowheads="1"/>
          </p:cNvSpPr>
          <p:nvPr/>
        </p:nvSpPr>
        <p:spPr bwMode="auto">
          <a:xfrm>
            <a:off x="4572000" y="-46038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1" name="Prostokąt 10"/>
          <p:cNvSpPr/>
          <p:nvPr/>
        </p:nvSpPr>
        <p:spPr>
          <a:xfrm>
            <a:off x="3357554" y="3214686"/>
            <a:ext cx="557216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Do dyspozycji naszych Gości jest w pełni wyposażona, klimatyzowana sala konferencyjno – bankietowa, idealne miejsce do organizacji konferencji, spotkań biznesowych, szkoleń, prezentacji, imprez, bali oraz bankietów do 100 osób</a:t>
            </a:r>
            <a:r>
              <a:rPr lang="pl-PL" sz="2400" dirty="0" smtClean="0"/>
              <a:t>. </a:t>
            </a:r>
            <a:endParaRPr lang="pl-PL" sz="2400" dirty="0">
              <a:latin typeface="+mj-lt"/>
            </a:endParaRPr>
          </a:p>
        </p:txBody>
      </p:sp>
      <p:sp>
        <p:nvSpPr>
          <p:cNvPr id="12" name="Prostokąt 11"/>
          <p:cNvSpPr/>
          <p:nvPr/>
        </p:nvSpPr>
        <p:spPr>
          <a:xfrm>
            <a:off x="214282" y="428604"/>
            <a:ext cx="737787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atin typeface="+mj-lt"/>
              </a:rPr>
              <a:t>CENTRUM KONFERNECYJNE</a:t>
            </a:r>
            <a:endParaRPr lang="pl-PL" sz="3600" dirty="0">
              <a:latin typeface="+mj-lt"/>
            </a:endParaRPr>
          </a:p>
        </p:txBody>
      </p:sp>
      <p:sp>
        <p:nvSpPr>
          <p:cNvPr id="13" name="Prostokąt 12"/>
          <p:cNvSpPr/>
          <p:nvPr/>
        </p:nvSpPr>
        <p:spPr>
          <a:xfrm>
            <a:off x="428596" y="5643578"/>
            <a:ext cx="828680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Apartamencie Business zachęcamy do organizacji kameralnych spotkań do 8 osób.</a:t>
            </a:r>
            <a:endParaRPr lang="pl-PL" sz="2000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357158" y="785794"/>
            <a:ext cx="857256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pl-PL" dirty="0" smtClean="0"/>
          </a:p>
          <a:p>
            <a:r>
              <a:rPr lang="pl-PL" dirty="0" smtClean="0"/>
              <a:t> </a:t>
            </a:r>
          </a:p>
          <a:p>
            <a:r>
              <a:rPr lang="pl-PL" sz="2400" dirty="0" smtClean="0"/>
              <a:t>W jej zaciszu możecie Państwo przeczytać poranną prasę, spotkać się ze znajomymi lub odbyć małe spotkanie biznesowe, a dzięki bezprzewodowemu łączu z </a:t>
            </a:r>
            <a:r>
              <a:rPr lang="pl-PL" sz="2400" dirty="0" err="1" smtClean="0"/>
              <a:t>internetem</a:t>
            </a:r>
            <a:r>
              <a:rPr lang="pl-PL" sz="2400" dirty="0" smtClean="0"/>
              <a:t> mogą Państwo odebrać pocztę w swoim komputerze.</a:t>
            </a:r>
            <a:endParaRPr lang="pl-PL" sz="2400" dirty="0"/>
          </a:p>
        </p:txBody>
      </p:sp>
      <p:sp>
        <p:nvSpPr>
          <p:cNvPr id="3" name="Prostokąt 2"/>
          <p:cNvSpPr/>
          <p:nvPr/>
        </p:nvSpPr>
        <p:spPr>
          <a:xfrm>
            <a:off x="357158" y="357166"/>
            <a:ext cx="47863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4400" dirty="0" smtClean="0">
                <a:latin typeface="+mj-lt"/>
              </a:rPr>
              <a:t>KAWIARNIA</a:t>
            </a:r>
            <a:endParaRPr lang="pl-PL" sz="44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357158" y="3000372"/>
            <a:ext cx="40719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Skosztujecie tu Państwo zarówno gatunkowych alkoholi, wybornych kaw i herbat oraz wykwintnych deserów stanowiących kwintesencję słodyczy.</a:t>
            </a:r>
            <a:endParaRPr lang="pl-PL" sz="2400" dirty="0"/>
          </a:p>
        </p:txBody>
      </p:sp>
      <p:sp>
        <p:nvSpPr>
          <p:cNvPr id="5" name="Prostokąt 4"/>
          <p:cNvSpPr/>
          <p:nvPr/>
        </p:nvSpPr>
        <p:spPr>
          <a:xfrm>
            <a:off x="357158" y="5643578"/>
            <a:ext cx="4572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Barman zaproponuje Państwu wyszukany koktajl.</a:t>
            </a:r>
            <a:endParaRPr lang="pl-PL" sz="2400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4" y="3286124"/>
            <a:ext cx="4468960" cy="292895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85720" y="3143248"/>
            <a:ext cx="400052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000" dirty="0" smtClean="0"/>
              <a:t>W naszej bogatej ofercie znajdziecie Państwo:</a:t>
            </a:r>
          </a:p>
          <a:p>
            <a:r>
              <a:rPr lang="pl-PL" sz="2000" dirty="0" smtClean="0"/>
              <a:t>- Zabiegi na twarz i ciało</a:t>
            </a:r>
          </a:p>
          <a:p>
            <a:r>
              <a:rPr lang="pl-PL" sz="2000" dirty="0" smtClean="0"/>
              <a:t>- Masaże</a:t>
            </a:r>
          </a:p>
          <a:p>
            <a:r>
              <a:rPr lang="pl-PL" sz="2000" dirty="0" smtClean="0"/>
              <a:t>- Aromatyczne kąpiele</a:t>
            </a:r>
          </a:p>
          <a:p>
            <a:r>
              <a:rPr lang="pl-PL" sz="2000" dirty="0" smtClean="0"/>
              <a:t>- Terapię </a:t>
            </a:r>
            <a:r>
              <a:rPr lang="pl-PL" sz="2000" dirty="0" err="1" smtClean="0"/>
              <a:t>energotonową</a:t>
            </a:r>
            <a:endParaRPr lang="pl-PL" sz="2000" dirty="0" smtClean="0"/>
          </a:p>
          <a:p>
            <a:r>
              <a:rPr lang="pl-PL" sz="2000" dirty="0" smtClean="0"/>
              <a:t>- </a:t>
            </a:r>
            <a:r>
              <a:rPr lang="pl-PL" sz="2000" dirty="0" err="1" smtClean="0"/>
              <a:t>Kriosaunę</a:t>
            </a:r>
            <a:endParaRPr lang="pl-PL" sz="2000" dirty="0" smtClean="0"/>
          </a:p>
          <a:p>
            <a:r>
              <a:rPr lang="pl-PL" sz="2000" dirty="0" smtClean="0"/>
              <a:t>- Sauny (na podczerwień, sucha, parowa)</a:t>
            </a:r>
          </a:p>
          <a:p>
            <a:pPr>
              <a:buFontTx/>
              <a:buChar char="-"/>
            </a:pPr>
            <a:r>
              <a:rPr lang="pl-PL" sz="2000" dirty="0" smtClean="0"/>
              <a:t>Jacuzzi</a:t>
            </a:r>
          </a:p>
        </p:txBody>
      </p:sp>
      <p:sp>
        <p:nvSpPr>
          <p:cNvPr id="3" name="Prostokąt 2"/>
          <p:cNvSpPr/>
          <p:nvPr/>
        </p:nvSpPr>
        <p:spPr>
          <a:xfrm>
            <a:off x="285720" y="357166"/>
            <a:ext cx="8501122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600" dirty="0" smtClean="0">
                <a:latin typeface="+mj-lt"/>
              </a:rPr>
              <a:t>INSTYTUT</a:t>
            </a:r>
            <a:r>
              <a:rPr lang="pl-PL" sz="4000" dirty="0" smtClean="0">
                <a:latin typeface="+mj-lt"/>
              </a:rPr>
              <a:t> SPA &amp; WELLNESS VENICE</a:t>
            </a:r>
            <a:endParaRPr lang="pl-PL" sz="4000" dirty="0">
              <a:latin typeface="+mj-lt"/>
            </a:endParaRPr>
          </a:p>
        </p:txBody>
      </p:sp>
      <p:sp>
        <p:nvSpPr>
          <p:cNvPr id="4" name="Prostokąt 3"/>
          <p:cNvSpPr/>
          <p:nvPr/>
        </p:nvSpPr>
        <p:spPr>
          <a:xfrm>
            <a:off x="142844" y="1071546"/>
            <a:ext cx="8643998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400" dirty="0" smtClean="0"/>
              <a:t>W ofercie Instytutu znajdziecie Państwo szeroką gamę zabiegów na twarz, ciało oraz stopy i dłonie renomowanych marek kosmetycznych  </a:t>
            </a:r>
          </a:p>
          <a:p>
            <a:r>
              <a:rPr lang="pl-PL" sz="2400" dirty="0" smtClean="0"/>
              <a:t>ANDRE ZAGOZDA LABORATORY, </a:t>
            </a:r>
          </a:p>
          <a:p>
            <a:r>
              <a:rPr lang="pl-PL" sz="2400" dirty="0" smtClean="0"/>
              <a:t>Germaine de </a:t>
            </a:r>
            <a:r>
              <a:rPr lang="pl-PL" sz="2400" dirty="0" err="1" smtClean="0"/>
              <a:t>Capuccini</a:t>
            </a:r>
            <a:r>
              <a:rPr lang="pl-PL" sz="2400" dirty="0" smtClean="0">
                <a:latin typeface="+mj-lt"/>
              </a:rPr>
              <a:t>.</a:t>
            </a:r>
            <a:endParaRPr lang="pl-PL" sz="2400" dirty="0">
              <a:latin typeface="+mj-lt"/>
            </a:endParaRPr>
          </a:p>
        </p:txBody>
      </p:sp>
      <p:sp>
        <p:nvSpPr>
          <p:cNvPr id="5" name="Prostokąt 4"/>
          <p:cNvSpPr/>
          <p:nvPr/>
        </p:nvSpPr>
        <p:spPr>
          <a:xfrm>
            <a:off x="4143372" y="4786322"/>
            <a:ext cx="500062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3200" dirty="0" smtClean="0"/>
              <a:t>MEDYCYNA</a:t>
            </a:r>
            <a:r>
              <a:rPr lang="pl-PL" sz="4000" dirty="0" smtClean="0"/>
              <a:t> </a:t>
            </a:r>
            <a:r>
              <a:rPr lang="pl-PL" sz="3200" dirty="0" smtClean="0"/>
              <a:t>ESTETYCZNA </a:t>
            </a:r>
          </a:p>
          <a:p>
            <a:r>
              <a:rPr lang="pl-PL" sz="2000" dirty="0" smtClean="0"/>
              <a:t>Instytut oferuje zabiegi medycyny estetycznej przy współpracy z SIELSKA KLINIKA </a:t>
            </a:r>
            <a:endParaRPr lang="pl-PL" sz="20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90" y="2428868"/>
            <a:ext cx="4114798" cy="237803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30277" y="0"/>
            <a:ext cx="1313723" cy="885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zepływ">
  <a:themeElements>
    <a:clrScheme name="Przepły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Przepły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Przepły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825</TotalTime>
  <Words>604</Words>
  <Application>Microsoft Office PowerPoint</Application>
  <PresentationFormat>Pokaz na ekranie (4:3)</PresentationFormat>
  <Paragraphs>117</Paragraphs>
  <Slides>17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17</vt:i4>
      </vt:variant>
    </vt:vector>
  </HeadingPairs>
  <TitlesOfParts>
    <vt:vector size="18" baseType="lpstr">
      <vt:lpstr>Przepływ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</vt:vector>
  </TitlesOfParts>
  <Company>Acer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Asia</dc:creator>
  <cp:lastModifiedBy> </cp:lastModifiedBy>
  <cp:revision>83</cp:revision>
  <dcterms:created xsi:type="dcterms:W3CDTF">2012-09-19T16:44:25Z</dcterms:created>
  <dcterms:modified xsi:type="dcterms:W3CDTF">2013-06-10T14:58:35Z</dcterms:modified>
</cp:coreProperties>
</file>